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3"/>
  </p:notesMasterIdLst>
  <p:sldIdLst>
    <p:sldId id="289" r:id="rId5"/>
    <p:sldId id="306" r:id="rId6"/>
    <p:sldId id="291" r:id="rId7"/>
    <p:sldId id="301" r:id="rId8"/>
    <p:sldId id="300" r:id="rId9"/>
    <p:sldId id="303" r:id="rId10"/>
    <p:sldId id="304" r:id="rId11"/>
    <p:sldId id="305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77735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1200" y="102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publicdomain/zero/1.0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CEB70-4E8E-1A21-CC4E-456B24157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AEC9C-4F63-760F-3A70-F67DF5F8B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86D6A8-BE99-65B4-83D1-C2B65228A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is bad enough with word documents. Code tends to be organized in messier ways. We need to work with each other and find better ways to share documents.</a:t>
            </a:r>
          </a:p>
          <a:p>
            <a:endParaRPr lang="en-GB" dirty="0"/>
          </a:p>
          <a:p>
            <a:r>
              <a:rPr lang="en-GB" dirty="0"/>
              <a:t>For something more textual, there is a very nice guide to version control and GitHub here: </a:t>
            </a:r>
          </a:p>
          <a:p>
            <a:r>
              <a:rPr lang="en-GB" dirty="0"/>
              <a:t>Version control: https://book.the-turing-way.org/reproducible-research/vcs/</a:t>
            </a:r>
          </a:p>
          <a:p>
            <a:r>
              <a:rPr lang="en-GB" dirty="0" err="1"/>
              <a:t>Github</a:t>
            </a:r>
            <a:r>
              <a:rPr lang="en-GB" dirty="0"/>
              <a:t> novice: https://book.the-turing-way.org/collaboration/github-novice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6090B-15C0-3691-4B47-4DBBDCF3BD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70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GitHub is an incredibly popular website to share code. It uses Git for version control, a command line tool. You can use Git through the command line and through a very handy app called GitHub Desktop.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common assumption is that version control is only efficient / useful with larger projects. We will show this is not the case. Another misconception is that it is too much faff / complication for a simple project. This will also appear misguided today. We’ll start with level 1, which his sufficient to provide you with: the ability to share code, back up code, seamlessly synchronize code between computers, have a record of changes and return to working versions of the code.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goal of the session is to show you how to use GitHub to share your code (</a:t>
            </a:r>
            <a:r>
              <a:rPr lang="en-GB" dirty="0" err="1"/>
              <a:t>ordocumentation</a:t>
            </a:r>
            <a:r>
              <a:rPr lang="en-GB" dirty="0"/>
              <a:t>) and use it as a way to collaborate with people efficiently. We </a:t>
            </a:r>
            <a:r>
              <a:rPr lang="en-GB" dirty="0" err="1"/>
              <a:t>shallsee</a:t>
            </a:r>
            <a:r>
              <a:rPr lang="en-GB" dirty="0"/>
              <a:t> that we can grasp the basic functionality in short time. Going through all </a:t>
            </a:r>
            <a:r>
              <a:rPr lang="en-GB" dirty="0" err="1"/>
              <a:t>theintricacies</a:t>
            </a:r>
            <a:r>
              <a:rPr lang="en-GB" dirty="0"/>
              <a:t> would take a lot longer, but one of the reasons GitHub is so popular </a:t>
            </a:r>
            <a:r>
              <a:rPr lang="en-GB" dirty="0" err="1"/>
              <a:t>isthat</a:t>
            </a:r>
            <a:r>
              <a:rPr lang="en-GB" dirty="0"/>
              <a:t> it simplified version-control via git for most common tasks. For instance, </a:t>
            </a:r>
            <a:r>
              <a:rPr lang="en-GB" dirty="0" err="1"/>
              <a:t>wecan</a:t>
            </a:r>
            <a:r>
              <a:rPr lang="en-GB" dirty="0"/>
              <a:t> synchronize files via a visual interface (GitHub Desktop) instead of using the command </a:t>
            </a:r>
            <a:r>
              <a:rPr lang="en-GB" dirty="0" err="1"/>
              <a:t>line.For</a:t>
            </a:r>
            <a:r>
              <a:rPr lang="en-GB" dirty="0"/>
              <a:t>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and names (“analysis_last_final_v5.R”) as the only way to keep track of the </a:t>
            </a:r>
            <a:r>
              <a:rPr lang="en-GB" dirty="0" err="1"/>
              <a:t>lastversion</a:t>
            </a:r>
            <a:r>
              <a:rPr lang="en-GB" dirty="0"/>
              <a:t>. Other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  <a:p>
            <a:endParaRPr lang="en-GB" dirty="0"/>
          </a:p>
          <a:p>
            <a:r>
              <a:rPr lang="en-GB" dirty="0"/>
              <a:t>For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1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you want to have a deeper understanding of it; say you work with in a large group of people that will be quite familiar with the do’s and don’s and are likely to use git commands, you will find several tutorials, e.g. https://git-scm.com/docs/gittutorial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3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Red</a:t>
            </a:r>
          </a:p>
          <a:p>
            <a:r>
              <a:rPr lang="en-GB" dirty="0"/>
              <a:t>Blue </a:t>
            </a:r>
          </a:p>
          <a:p>
            <a:r>
              <a:rPr lang="en-GB" dirty="0"/>
              <a:t>Orange</a:t>
            </a:r>
          </a:p>
          <a:p>
            <a:r>
              <a:rPr lang="en-GB" dirty="0"/>
              <a:t>Green</a:t>
            </a:r>
          </a:p>
          <a:p>
            <a:endParaRPr lang="en-GB" dirty="0"/>
          </a:p>
          <a:p>
            <a:r>
              <a:rPr lang="en-GB" dirty="0"/>
              <a:t>If you really want to use the command line, you can find a nice, short introduction here: https://book.the-turing-way.org/reproducible-research/vcs</a:t>
            </a:r>
          </a:p>
          <a:p>
            <a:endParaRPr lang="en-GB" dirty="0"/>
          </a:p>
          <a:p>
            <a:r>
              <a:rPr lang="en-GB" dirty="0"/>
              <a:t>We are not going to talk about version control for data. Goes beyond what we can cover. Relevant for the machine learning community. More here https://book.the-turing-way.org/reproducible-research/vcs/vcs-data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976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Creative Commons 4.0 license: common with educational resources or articles. It is a very non-restrictive license; you simply need to attribute authorship and re-share with the same license. </a:t>
            </a:r>
          </a:p>
          <a:p>
            <a:pPr marL="0" indent="0">
              <a:buNone/>
            </a:pPr>
            <a:r>
              <a:rPr lang="en-GB" dirty="0"/>
              <a:t>Not always appropriate for code. BSD-2-Clause license, common for code.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this infographic to understand the various CC licenses and their terms. ​​​​​This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3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57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osf.io/article/211-connect-github-to-a-project#:~:text=Find%20GitHub%20in%20the%20%22Configure,a%20member%20of%20the%20organization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creativecommons.org/publicdomain/zero/1.0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3 - Session 3: Version control with GitHub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E90B0-191F-1624-7C44-6A95541F1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DD6E24-9559-0D3A-961A-30BB352F5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control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DF013D-E041-87DD-885C-7A702731FE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4" y="1177717"/>
            <a:ext cx="4085200" cy="35368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Keep track of changes in a project</a:t>
            </a:r>
          </a:p>
          <a:p>
            <a:pPr marL="0" indent="0">
              <a:buNone/>
            </a:pPr>
            <a:r>
              <a:rPr lang="en-GB" dirty="0"/>
              <a:t>Ability to go back to earlier versions</a:t>
            </a:r>
          </a:p>
          <a:p>
            <a:pPr marL="0" indent="0">
              <a:buNone/>
            </a:pPr>
            <a:r>
              <a:rPr lang="en-GB" dirty="0"/>
              <a:t>Similar to track-changes in word for code</a:t>
            </a:r>
          </a:p>
          <a:p>
            <a:pPr marL="0" indent="0">
              <a:buNone/>
            </a:pPr>
            <a:r>
              <a:rPr lang="en-GB" dirty="0"/>
              <a:t>Facilitate exchange &amp; ultimately sharing code</a:t>
            </a:r>
          </a:p>
        </p:txBody>
      </p:sp>
      <p:pic>
        <p:nvPicPr>
          <p:cNvPr id="2050" name="Picture 2" descr="Documents">
            <a:extLst>
              <a:ext uri="{FF2B5EF4-FFF2-40B4-BE49-F238E27FC236}">
                <a16:creationId xmlns:a16="http://schemas.microsoft.com/office/drawing/2014/main" id="{9F45979F-40A6-E7A1-61E1-5116D2CFC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425" y="754105"/>
            <a:ext cx="2248958" cy="373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8CD346-E083-AEAD-A9EE-5CA812FFCB80}"/>
              </a:ext>
            </a:extLst>
          </p:cNvPr>
          <p:cNvSpPr txBox="1"/>
          <p:nvPr/>
        </p:nvSpPr>
        <p:spPr>
          <a:xfrm>
            <a:off x="5398558" y="4579415"/>
            <a:ext cx="2450042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400" dirty="0"/>
              <a:t>https://xkcd.com/1459/</a:t>
            </a:r>
          </a:p>
        </p:txBody>
      </p:sp>
    </p:spTree>
    <p:extLst>
      <p:ext uri="{BB962C8B-B14F-4D97-AF65-F5344CB8AC3E}">
        <p14:creationId xmlns:p14="http://schemas.microsoft.com/office/powerpoint/2010/main" val="1846250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Git and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Git </a:t>
            </a:r>
          </a:p>
          <a:p>
            <a:pPr marL="0" indent="0">
              <a:buNone/>
            </a:pPr>
            <a:r>
              <a:rPr lang="en-GB" dirty="0"/>
              <a:t>[Definition]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GitHub</a:t>
            </a:r>
          </a:p>
          <a:p>
            <a:pPr marL="0" indent="0">
              <a:buNone/>
            </a:pPr>
            <a:r>
              <a:rPr lang="en-GB" dirty="0"/>
              <a:t>[Definition]</a:t>
            </a:r>
          </a:p>
          <a:p>
            <a:pPr marL="0" indent="0">
              <a:buNone/>
            </a:pPr>
            <a:r>
              <a:rPr lang="en-GB" dirty="0"/>
              <a:t>We’ll focus on tools that have made GitHub the go-to option to store code for the research community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Will try convincing you that it is plenty useful with just one user of a repository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4B124AC-EFB1-E930-80A4-784D37866251}"/>
              </a:ext>
            </a:extLst>
          </p:cNvPr>
          <p:cNvSpPr txBox="1"/>
          <p:nvPr/>
        </p:nvSpPr>
        <p:spPr>
          <a:xfrm>
            <a:off x="6713685" y="4587515"/>
            <a:ext cx="1870907" cy="547333"/>
          </a:xfrm>
          <a:prstGeom prst="rect">
            <a:avLst/>
          </a:prstGeom>
          <a:solidFill>
            <a:schemeClr val="bg1"/>
          </a:solidFill>
        </p:spPr>
        <p:txBody>
          <a:bodyPr wrap="none" lIns="216000" tIns="187200" rIns="216000" bIns="187200" rtlCol="0">
            <a:spAutoFit/>
          </a:bodyPr>
          <a:lstStyle/>
          <a:p>
            <a:r>
              <a:rPr lang="en-GB" sz="1100" b="1" i="0" dirty="0" err="1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Xkcd</a:t>
            </a:r>
            <a:r>
              <a:rPr lang="en-GB" sz="1100" b="1" i="0" dirty="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rPr>
              <a:t> Randall Monroe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pic>
        <p:nvPicPr>
          <p:cNvPr id="1026" name="Picture 2" descr="xkcd 1597">
            <a:extLst>
              <a:ext uri="{FF2B5EF4-FFF2-40B4-BE49-F238E27FC236}">
                <a16:creationId xmlns:a16="http://schemas.microsoft.com/office/drawing/2014/main" id="{362E2B9B-941D-9816-C46A-3FEC21AF1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395" y="630093"/>
            <a:ext cx="2834963" cy="41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B4B59A8-D758-5868-0D99-C9D06F823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81" y="1230036"/>
            <a:ext cx="5797164" cy="293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F904CB-4E94-0CD2-B6BD-C3EA5E0C0B01}"/>
              </a:ext>
            </a:extLst>
          </p:cNvPr>
          <p:cNvSpPr txBox="1"/>
          <p:nvPr/>
        </p:nvSpPr>
        <p:spPr>
          <a:xfrm>
            <a:off x="363583" y="4274829"/>
            <a:ext cx="5227320" cy="4154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1050" dirty="0"/>
              <a:t>https://zhiminzhan.medium.com/10-minutes-guide-to-git-version-control-for-testers-f58e059bb5e7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Desktop: Demo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63B6C9-1F0B-069E-50E2-6E19F0766DD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928" y="882083"/>
            <a:ext cx="6058144" cy="416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F74-370A-2EE7-46C2-41F48792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with OSF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52A110-6275-937A-6F18-CA6D1EE0D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5021" y="1397948"/>
            <a:ext cx="6799006" cy="19155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E7C51E-9CE8-7C0E-1597-314F7BA738D1}"/>
              </a:ext>
            </a:extLst>
          </p:cNvPr>
          <p:cNvSpPr txBox="1"/>
          <p:nvPr/>
        </p:nvSpPr>
        <p:spPr>
          <a:xfrm>
            <a:off x="466417" y="3444840"/>
            <a:ext cx="7699887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Connect to GitHub on the OSF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64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B311-B6DF-1B65-A292-0D3B75B2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Licensing that encourages reuse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6ACAD-B00C-CDE1-06FB-4BD3C4E95D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3329209" cy="35368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Text / articles: The Creative Commons 4.0 license</a:t>
            </a:r>
          </a:p>
          <a:p>
            <a:pPr marL="0" indent="0">
              <a:buNone/>
            </a:pPr>
            <a:r>
              <a:rPr lang="en-GB" dirty="0"/>
              <a:t>Code: BSD-2-Clause license, MIT License, GNU GPL.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49" name="Picture 1" descr="A graphic explaining Creative Commons licenses, the icons used for each license, and the terms of each license.">
            <a:extLst>
              <a:ext uri="{FF2B5EF4-FFF2-40B4-BE49-F238E27FC236}">
                <a16:creationId xmlns:a16="http://schemas.microsoft.com/office/drawing/2014/main" id="{1AB2DB39-57AC-CDA4-7F4A-6FDDED727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586" y="1177717"/>
            <a:ext cx="3592773" cy="280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F80F5-F623-F858-BC7B-718CC45D576A}"/>
              </a:ext>
            </a:extLst>
          </p:cNvPr>
          <p:cNvSpPr txBox="1"/>
          <p:nvPr/>
        </p:nvSpPr>
        <p:spPr>
          <a:xfrm>
            <a:off x="4496620" y="4086263"/>
            <a:ext cx="493210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4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sz="1200" dirty="0"/>
          </a:p>
        </p:txBody>
      </p:sp>
      <p:pic>
        <p:nvPicPr>
          <p:cNvPr id="2052" name="Picture 4" descr="GNU General Public License - Wikipedia">
            <a:extLst>
              <a:ext uri="{FF2B5EF4-FFF2-40B4-BE49-F238E27FC236}">
                <a16:creationId xmlns:a16="http://schemas.microsoft.com/office/drawing/2014/main" id="{3037720B-6DAA-2E38-A9BF-BBF4168D6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8" y="2644423"/>
            <a:ext cx="1214513" cy="603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57475E6-D7FF-A745-FB76-97AE3BCDD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86" y="3621311"/>
            <a:ext cx="1054514" cy="49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egal License Mit Vector SVG Icon - SVG Repo">
            <a:extLst>
              <a:ext uri="{FF2B5EF4-FFF2-40B4-BE49-F238E27FC236}">
                <a16:creationId xmlns:a16="http://schemas.microsoft.com/office/drawing/2014/main" id="{F941E4CD-B0E8-E1C3-A07D-C173862ED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737" y="2861802"/>
            <a:ext cx="1214513" cy="1143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220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73F75-C82E-647E-A78F-018371BE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0FF77-367E-EADE-0F1E-B4AB7372C1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</a:t>
            </a:r>
          </a:p>
          <a:p>
            <a:pPr marL="0" indent="0">
              <a:buNone/>
            </a:pPr>
            <a:r>
              <a:rPr lang="en-GB" dirty="0"/>
              <a:t>Ex</a:t>
            </a:r>
          </a:p>
          <a:p>
            <a:pPr marL="0" indent="0">
              <a:buNone/>
            </a:pPr>
            <a:r>
              <a:rPr lang="en-GB" dirty="0"/>
              <a:t>Ex</a:t>
            </a:r>
          </a:p>
          <a:p>
            <a:pPr marL="0" indent="0">
              <a:buNone/>
            </a:pPr>
            <a:r>
              <a:rPr lang="en-GB" dirty="0"/>
              <a:t>Ex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3614605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36107</TotalTime>
  <Words>960</Words>
  <Application>Microsoft Office PowerPoint</Application>
  <PresentationFormat>On-screen Show (16:9)</PresentationFormat>
  <Paragraphs>62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Georgia</vt:lpstr>
      <vt:lpstr>Lucida Grande</vt:lpstr>
      <vt:lpstr>UoL Powerpoint Guidelines Accessibility Design</vt:lpstr>
      <vt:lpstr>Day 3 - Session 3: Version control with GitHub</vt:lpstr>
      <vt:lpstr>Version control</vt:lpstr>
      <vt:lpstr>Git and GitHub</vt:lpstr>
      <vt:lpstr>Terminology</vt:lpstr>
      <vt:lpstr>Tour of GitHub Desktop: Demo</vt:lpstr>
      <vt:lpstr>Integration with OSF</vt:lpstr>
      <vt:lpstr>Licensing that encourages reuse</vt:lpstr>
      <vt:lpstr>Worksheets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526</cp:revision>
  <cp:lastPrinted>2020-07-06T08:56:06Z</cp:lastPrinted>
  <dcterms:created xsi:type="dcterms:W3CDTF">2020-04-08T13:53:01Z</dcterms:created>
  <dcterms:modified xsi:type="dcterms:W3CDTF">2025-05-11T11:27:40Z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